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sldIdLst>
    <p:sldId id="256" r:id="rId2"/>
    <p:sldId id="257" r:id="rId3"/>
    <p:sldId id="258" r:id="rId4"/>
    <p:sldId id="259" r:id="rId5"/>
    <p:sldId id="260" r:id="rId6"/>
    <p:sldId id="261" r:id="rId7"/>
    <p:sldId id="262" r:id="rId8"/>
    <p:sldId id="266" r:id="rId9"/>
    <p:sldId id="263" r:id="rId10"/>
    <p:sldId id="267" r:id="rId11"/>
    <p:sldId id="264" r:id="rId12"/>
    <p:sldId id="265" r:id="rId13"/>
    <p:sldId id="271" r:id="rId14"/>
    <p:sldId id="272" r:id="rId15"/>
    <p:sldId id="268" r:id="rId16"/>
    <p:sldId id="270"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88" d="100"/>
          <a:sy n="88" d="100"/>
        </p:scale>
        <p:origin x="485" y="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1752275F-9671-44C4-9F56-F76D5A9CF338}" type="datetimeFigureOut">
              <a:rPr lang="en-IN" smtClean="0"/>
              <a:t>2020-04-20</a:t>
            </a:fld>
            <a:endParaRPr lang="en-IN"/>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IN"/>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8E9329D1-B088-4DE9-A15E-D72A07578FF7}" type="slidenum">
              <a:rPr lang="en-IN" smtClean="0"/>
              <a:t>‹#›</a:t>
            </a:fld>
            <a:endParaRPr lang="en-IN"/>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263395367"/>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52275F-9671-44C4-9F56-F76D5A9CF338}" type="datetimeFigureOut">
              <a:rPr lang="en-IN" smtClean="0"/>
              <a:t>2020-04-20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9329D1-B088-4DE9-A15E-D72A07578FF7}" type="slidenum">
              <a:rPr lang="en-IN" smtClean="0"/>
              <a:t>‹#›</a:t>
            </a:fld>
            <a:endParaRPr lang="en-IN"/>
          </a:p>
        </p:txBody>
      </p:sp>
    </p:spTree>
    <p:extLst>
      <p:ext uri="{BB962C8B-B14F-4D97-AF65-F5344CB8AC3E}">
        <p14:creationId xmlns:p14="http://schemas.microsoft.com/office/powerpoint/2010/main" val="130900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1752275F-9671-44C4-9F56-F76D5A9CF338}" type="datetimeFigureOut">
              <a:rPr lang="en-IN" smtClean="0"/>
              <a:t>2020-04-20</a:t>
            </a:fld>
            <a:endParaRPr lang="en-IN"/>
          </a:p>
        </p:txBody>
      </p:sp>
      <p:sp>
        <p:nvSpPr>
          <p:cNvPr id="5" name="Footer Placeholder 4"/>
          <p:cNvSpPr>
            <a:spLocks noGrp="1"/>
          </p:cNvSpPr>
          <p:nvPr>
            <p:ph type="ftr" sz="quarter" idx="11"/>
          </p:nvPr>
        </p:nvSpPr>
        <p:spPr>
          <a:xfrm>
            <a:off x="2933699" y="6296615"/>
            <a:ext cx="5959577" cy="365125"/>
          </a:xfrm>
        </p:spPr>
        <p:txBody>
          <a:bodyPr/>
          <a:lstStyle/>
          <a:p>
            <a:endParaRPr lang="en-IN"/>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8E9329D1-B088-4DE9-A15E-D72A07578FF7}" type="slidenum">
              <a:rPr lang="en-IN" smtClean="0"/>
              <a:t>‹#›</a:t>
            </a:fld>
            <a:endParaRPr lang="en-IN"/>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1630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52275F-9671-44C4-9F56-F76D5A9CF338}" type="datetimeFigureOut">
              <a:rPr lang="en-IN" smtClean="0"/>
              <a:t>2020-04-20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9329D1-B088-4DE9-A15E-D72A07578FF7}" type="slidenum">
              <a:rPr lang="en-IN" smtClean="0"/>
              <a:t>‹#›</a:t>
            </a:fld>
            <a:endParaRPr lang="en-IN"/>
          </a:p>
        </p:txBody>
      </p:sp>
    </p:spTree>
    <p:extLst>
      <p:ext uri="{BB962C8B-B14F-4D97-AF65-F5344CB8AC3E}">
        <p14:creationId xmlns:p14="http://schemas.microsoft.com/office/powerpoint/2010/main" val="1600962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1752275F-9671-44C4-9F56-F76D5A9CF338}" type="datetimeFigureOut">
              <a:rPr lang="en-IN" smtClean="0"/>
              <a:t>2020-04-20</a:t>
            </a:fld>
            <a:endParaRPr lang="en-IN"/>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IN"/>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8E9329D1-B088-4DE9-A15E-D72A07578FF7}" type="slidenum">
              <a:rPr lang="en-IN" smtClean="0"/>
              <a:t>‹#›</a:t>
            </a:fld>
            <a:endParaRPr lang="en-IN"/>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494856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752275F-9671-44C4-9F56-F76D5A9CF338}" type="datetimeFigureOut">
              <a:rPr lang="en-IN" smtClean="0"/>
              <a:t>2020-04-20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E9329D1-B088-4DE9-A15E-D72A07578FF7}" type="slidenum">
              <a:rPr lang="en-IN" smtClean="0"/>
              <a:t>‹#›</a:t>
            </a:fld>
            <a:endParaRPr lang="en-IN"/>
          </a:p>
        </p:txBody>
      </p:sp>
    </p:spTree>
    <p:extLst>
      <p:ext uri="{BB962C8B-B14F-4D97-AF65-F5344CB8AC3E}">
        <p14:creationId xmlns:p14="http://schemas.microsoft.com/office/powerpoint/2010/main" val="3926898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752275F-9671-44C4-9F56-F76D5A9CF338}" type="datetimeFigureOut">
              <a:rPr lang="en-IN" smtClean="0"/>
              <a:t>2020-04-20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E9329D1-B088-4DE9-A15E-D72A07578FF7}" type="slidenum">
              <a:rPr lang="en-IN" smtClean="0"/>
              <a:t>‹#›</a:t>
            </a:fld>
            <a:endParaRPr lang="en-IN"/>
          </a:p>
        </p:txBody>
      </p:sp>
    </p:spTree>
    <p:extLst>
      <p:ext uri="{BB962C8B-B14F-4D97-AF65-F5344CB8AC3E}">
        <p14:creationId xmlns:p14="http://schemas.microsoft.com/office/powerpoint/2010/main" val="9210785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52275F-9671-44C4-9F56-F76D5A9CF338}" type="datetimeFigureOut">
              <a:rPr lang="en-IN" smtClean="0"/>
              <a:t>2020-04-20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E9329D1-B088-4DE9-A15E-D72A07578FF7}" type="slidenum">
              <a:rPr lang="en-IN" smtClean="0"/>
              <a:t>‹#›</a:t>
            </a:fld>
            <a:endParaRPr lang="en-IN"/>
          </a:p>
        </p:txBody>
      </p:sp>
    </p:spTree>
    <p:extLst>
      <p:ext uri="{BB962C8B-B14F-4D97-AF65-F5344CB8AC3E}">
        <p14:creationId xmlns:p14="http://schemas.microsoft.com/office/powerpoint/2010/main" val="249051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1752275F-9671-44C4-9F56-F76D5A9CF338}" type="datetimeFigureOut">
              <a:rPr lang="en-IN" smtClean="0"/>
              <a:t>2020-04-20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E9329D1-B088-4DE9-A15E-D72A07578FF7}" type="slidenum">
              <a:rPr lang="en-IN" smtClean="0"/>
              <a:t>‹#›</a:t>
            </a:fld>
            <a:endParaRPr lang="en-IN"/>
          </a:p>
        </p:txBody>
      </p:sp>
    </p:spTree>
    <p:extLst>
      <p:ext uri="{BB962C8B-B14F-4D97-AF65-F5344CB8AC3E}">
        <p14:creationId xmlns:p14="http://schemas.microsoft.com/office/powerpoint/2010/main" val="3545926590"/>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1752275F-9671-44C4-9F56-F76D5A9CF338}" type="datetimeFigureOut">
              <a:rPr lang="en-IN" smtClean="0"/>
              <a:t>2020-04-20</a:t>
            </a:fld>
            <a:endParaRPr lang="en-IN"/>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IN"/>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8E9329D1-B088-4DE9-A15E-D72A07578FF7}" type="slidenum">
              <a:rPr lang="en-IN" smtClean="0"/>
              <a:t>‹#›</a:t>
            </a:fld>
            <a:endParaRPr lang="en-IN"/>
          </a:p>
        </p:txBody>
      </p:sp>
    </p:spTree>
    <p:extLst>
      <p:ext uri="{BB962C8B-B14F-4D97-AF65-F5344CB8AC3E}">
        <p14:creationId xmlns:p14="http://schemas.microsoft.com/office/powerpoint/2010/main" val="3181523534"/>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1752275F-9671-44C4-9F56-F76D5A9CF338}" type="datetimeFigureOut">
              <a:rPr lang="en-IN" smtClean="0"/>
              <a:t>2020-04-20</a:t>
            </a:fld>
            <a:endParaRPr lang="en-IN"/>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8E9329D1-B088-4DE9-A15E-D72A07578FF7}" type="slidenum">
              <a:rPr lang="en-IN" smtClean="0"/>
              <a:t>‹#›</a:t>
            </a:fld>
            <a:endParaRPr lang="en-IN"/>
          </a:p>
        </p:txBody>
      </p:sp>
    </p:spTree>
    <p:extLst>
      <p:ext uri="{BB962C8B-B14F-4D97-AF65-F5344CB8AC3E}">
        <p14:creationId xmlns:p14="http://schemas.microsoft.com/office/powerpoint/2010/main" val="1567705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1752275F-9671-44C4-9F56-F76D5A9CF338}" type="datetimeFigureOut">
              <a:rPr lang="en-IN" smtClean="0"/>
              <a:t>2020-04-20</a:t>
            </a:fld>
            <a:endParaRPr lang="en-IN"/>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IN"/>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8E9329D1-B088-4DE9-A15E-D72A07578FF7}" type="slidenum">
              <a:rPr lang="en-IN" smtClean="0"/>
              <a:t>‹#›</a:t>
            </a:fld>
            <a:endParaRPr lang="en-IN"/>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1448331"/>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F89FC-0094-4B22-AF3E-1720A7A90994}"/>
              </a:ext>
            </a:extLst>
          </p:cNvPr>
          <p:cNvSpPr>
            <a:spLocks noGrp="1"/>
          </p:cNvSpPr>
          <p:nvPr>
            <p:ph type="ctrTitle"/>
          </p:nvPr>
        </p:nvSpPr>
        <p:spPr/>
        <p:txBody>
          <a:bodyPr/>
          <a:lstStyle/>
          <a:p>
            <a:r>
              <a:rPr lang="en-IN" dirty="0"/>
              <a:t>Lack of Indian Restaurants</a:t>
            </a:r>
          </a:p>
        </p:txBody>
      </p:sp>
      <p:sp>
        <p:nvSpPr>
          <p:cNvPr id="3" name="Subtitle 2">
            <a:extLst>
              <a:ext uri="{FF2B5EF4-FFF2-40B4-BE49-F238E27FC236}">
                <a16:creationId xmlns:a16="http://schemas.microsoft.com/office/drawing/2014/main" id="{7D93C91F-A7D1-4BA9-8570-5579A8A9B292}"/>
              </a:ext>
            </a:extLst>
          </p:cNvPr>
          <p:cNvSpPr>
            <a:spLocks noGrp="1"/>
          </p:cNvSpPr>
          <p:nvPr>
            <p:ph type="subTitle" idx="1"/>
          </p:nvPr>
        </p:nvSpPr>
        <p:spPr/>
        <p:txBody>
          <a:bodyPr/>
          <a:lstStyle/>
          <a:p>
            <a:r>
              <a:rPr lang="en-IN" dirty="0"/>
              <a:t>Abijith Pradeep</a:t>
            </a:r>
          </a:p>
        </p:txBody>
      </p:sp>
    </p:spTree>
    <p:extLst>
      <p:ext uri="{BB962C8B-B14F-4D97-AF65-F5344CB8AC3E}">
        <p14:creationId xmlns:p14="http://schemas.microsoft.com/office/powerpoint/2010/main" val="3511230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98CCB1-D7B2-4856-BC51-952962771345}"/>
              </a:ext>
            </a:extLst>
          </p:cNvPr>
          <p:cNvPicPr>
            <a:picLocks noChangeAspect="1"/>
          </p:cNvPicPr>
          <p:nvPr/>
        </p:nvPicPr>
        <p:blipFill>
          <a:blip r:embed="rId2"/>
          <a:stretch>
            <a:fillRect/>
          </a:stretch>
        </p:blipFill>
        <p:spPr>
          <a:xfrm>
            <a:off x="203683" y="1331342"/>
            <a:ext cx="9293990" cy="2707621"/>
          </a:xfrm>
          <a:prstGeom prst="rect">
            <a:avLst/>
          </a:prstGeom>
        </p:spPr>
      </p:pic>
    </p:spTree>
    <p:extLst>
      <p:ext uri="{BB962C8B-B14F-4D97-AF65-F5344CB8AC3E}">
        <p14:creationId xmlns:p14="http://schemas.microsoft.com/office/powerpoint/2010/main" val="31021101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66B7944-D2E8-4C95-B40F-D6779DD0B099}"/>
              </a:ext>
            </a:extLst>
          </p:cNvPr>
          <p:cNvSpPr/>
          <p:nvPr/>
        </p:nvSpPr>
        <p:spPr>
          <a:xfrm>
            <a:off x="3953732" y="278638"/>
            <a:ext cx="7890131" cy="5338384"/>
          </a:xfrm>
          <a:prstGeom prst="rect">
            <a:avLst/>
          </a:prstGeom>
        </p:spPr>
        <p:txBody>
          <a:bodyPr wrap="square">
            <a:spAutoFit/>
          </a:bodyPr>
          <a:lstStyle/>
          <a:p>
            <a:pPr>
              <a:lnSpc>
                <a:spcPct val="107000"/>
              </a:lnSpc>
              <a:spcAft>
                <a:spcPts val="0"/>
              </a:spcAft>
            </a:pPr>
            <a:r>
              <a:rPr lang="en-IN" sz="3200" dirty="0">
                <a:latin typeface="Calibri" panose="020F0502020204030204" pitchFamily="34" charset="0"/>
                <a:ea typeface="Calibri" panose="020F0502020204030204" pitchFamily="34" charset="0"/>
                <a:cs typeface="Times New Roman" panose="02020603050405020304" pitchFamily="18" charset="0"/>
              </a:rPr>
              <a:t>Next, we can make use of the Foursquare API to pull a limit of 100 venues within a 500 meters radius. Following the tutorials to creating a developer personal Foursquare account one can always create that account and generate their CLIENT-ID and CLIENT-SECRET. Then we can create a venues list containing all the venues along with which neighbourhood they belong to, latitudes, longitudes etc.</a:t>
            </a:r>
            <a:endParaRPr lang="en-IN"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61944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8AC165-AD18-4D72-B5E3-EAC9E105ECF3}"/>
              </a:ext>
            </a:extLst>
          </p:cNvPr>
          <p:cNvSpPr/>
          <p:nvPr/>
        </p:nvSpPr>
        <p:spPr>
          <a:xfrm>
            <a:off x="3497255" y="207332"/>
            <a:ext cx="8437615" cy="3539430"/>
          </a:xfrm>
          <a:prstGeom prst="rect">
            <a:avLst/>
          </a:prstGeom>
        </p:spPr>
        <p:txBody>
          <a:bodyPr wrap="square">
            <a:spAutoFit/>
          </a:bodyPr>
          <a:lstStyle/>
          <a:p>
            <a:r>
              <a:rPr lang="en-IN" sz="3200" dirty="0">
                <a:latin typeface="Calibri" panose="020F0502020204030204" pitchFamily="34" charset="0"/>
                <a:ea typeface="Calibri" panose="020F0502020204030204" pitchFamily="34" charset="0"/>
                <a:cs typeface="Times New Roman" panose="02020603050405020304" pitchFamily="18" charset="0"/>
              </a:rPr>
              <a:t>Finally, we can go on with our main approach of classification of the Indian restaurants present in Toronto region within 500 meters. K-means clustering is what I found apt to be used and have clustered them into 5 different clusters. Although the size will be less due to the low presence of Indian restaurants throughout Toronto.</a:t>
            </a:r>
            <a:endParaRPr lang="en-IN" sz="3200" dirty="0"/>
          </a:p>
        </p:txBody>
      </p:sp>
    </p:spTree>
    <p:extLst>
      <p:ext uri="{BB962C8B-B14F-4D97-AF65-F5344CB8AC3E}">
        <p14:creationId xmlns:p14="http://schemas.microsoft.com/office/powerpoint/2010/main" val="3284074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7478960-ABBD-4B6A-88AB-6EB55EBB6053}"/>
              </a:ext>
            </a:extLst>
          </p:cNvPr>
          <p:cNvPicPr>
            <a:picLocks noChangeAspect="1"/>
          </p:cNvPicPr>
          <p:nvPr/>
        </p:nvPicPr>
        <p:blipFill>
          <a:blip r:embed="rId2"/>
          <a:stretch>
            <a:fillRect/>
          </a:stretch>
        </p:blipFill>
        <p:spPr>
          <a:xfrm>
            <a:off x="3067364" y="343609"/>
            <a:ext cx="7034372" cy="1794192"/>
          </a:xfrm>
          <a:prstGeom prst="rect">
            <a:avLst/>
          </a:prstGeom>
        </p:spPr>
      </p:pic>
      <p:pic>
        <p:nvPicPr>
          <p:cNvPr id="3" name="Picture 2">
            <a:extLst>
              <a:ext uri="{FF2B5EF4-FFF2-40B4-BE49-F238E27FC236}">
                <a16:creationId xmlns:a16="http://schemas.microsoft.com/office/drawing/2014/main" id="{527494EB-2DD4-4EAF-8194-5BE68FE96ACC}"/>
              </a:ext>
            </a:extLst>
          </p:cNvPr>
          <p:cNvPicPr>
            <a:picLocks noChangeAspect="1"/>
          </p:cNvPicPr>
          <p:nvPr/>
        </p:nvPicPr>
        <p:blipFill>
          <a:blip r:embed="rId3"/>
          <a:stretch>
            <a:fillRect/>
          </a:stretch>
        </p:blipFill>
        <p:spPr>
          <a:xfrm>
            <a:off x="4616906" y="3396960"/>
            <a:ext cx="5957199" cy="2080560"/>
          </a:xfrm>
          <a:prstGeom prst="rect">
            <a:avLst/>
          </a:prstGeom>
        </p:spPr>
      </p:pic>
    </p:spTree>
    <p:extLst>
      <p:ext uri="{BB962C8B-B14F-4D97-AF65-F5344CB8AC3E}">
        <p14:creationId xmlns:p14="http://schemas.microsoft.com/office/powerpoint/2010/main" val="2831560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3B1705-B500-4F6F-B028-CB5D7B791A66}"/>
              </a:ext>
            </a:extLst>
          </p:cNvPr>
          <p:cNvPicPr>
            <a:picLocks noChangeAspect="1"/>
          </p:cNvPicPr>
          <p:nvPr/>
        </p:nvPicPr>
        <p:blipFill>
          <a:blip r:embed="rId2"/>
          <a:stretch>
            <a:fillRect/>
          </a:stretch>
        </p:blipFill>
        <p:spPr>
          <a:xfrm>
            <a:off x="2056765" y="607346"/>
            <a:ext cx="9430567" cy="971634"/>
          </a:xfrm>
          <a:prstGeom prst="rect">
            <a:avLst/>
          </a:prstGeom>
        </p:spPr>
      </p:pic>
      <p:pic>
        <p:nvPicPr>
          <p:cNvPr id="3" name="Picture 2">
            <a:extLst>
              <a:ext uri="{FF2B5EF4-FFF2-40B4-BE49-F238E27FC236}">
                <a16:creationId xmlns:a16="http://schemas.microsoft.com/office/drawing/2014/main" id="{163598A9-1C66-4E8F-AC07-2EE3534C9F3B}"/>
              </a:ext>
            </a:extLst>
          </p:cNvPr>
          <p:cNvPicPr>
            <a:picLocks noChangeAspect="1"/>
          </p:cNvPicPr>
          <p:nvPr/>
        </p:nvPicPr>
        <p:blipFill>
          <a:blip r:embed="rId3"/>
          <a:stretch>
            <a:fillRect/>
          </a:stretch>
        </p:blipFill>
        <p:spPr>
          <a:xfrm>
            <a:off x="2171052" y="5017472"/>
            <a:ext cx="9548687" cy="1044030"/>
          </a:xfrm>
          <a:prstGeom prst="rect">
            <a:avLst/>
          </a:prstGeom>
        </p:spPr>
      </p:pic>
    </p:spTree>
    <p:extLst>
      <p:ext uri="{BB962C8B-B14F-4D97-AF65-F5344CB8AC3E}">
        <p14:creationId xmlns:p14="http://schemas.microsoft.com/office/powerpoint/2010/main" val="1700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16B6B03-9371-4B09-BADD-E3CEB14DEC09}"/>
              </a:ext>
            </a:extLst>
          </p:cNvPr>
          <p:cNvPicPr>
            <a:picLocks noChangeAspect="1"/>
          </p:cNvPicPr>
          <p:nvPr/>
        </p:nvPicPr>
        <p:blipFill>
          <a:blip r:embed="rId2"/>
          <a:stretch>
            <a:fillRect/>
          </a:stretch>
        </p:blipFill>
        <p:spPr>
          <a:xfrm>
            <a:off x="0" y="0"/>
            <a:ext cx="12192000" cy="6824379"/>
          </a:xfrm>
          <a:prstGeom prst="rect">
            <a:avLst/>
          </a:prstGeom>
        </p:spPr>
      </p:pic>
    </p:spTree>
    <p:extLst>
      <p:ext uri="{BB962C8B-B14F-4D97-AF65-F5344CB8AC3E}">
        <p14:creationId xmlns:p14="http://schemas.microsoft.com/office/powerpoint/2010/main" val="26672062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1EF9C76-ADCE-43E5-819A-5419FBB0812D}"/>
              </a:ext>
            </a:extLst>
          </p:cNvPr>
          <p:cNvSpPr/>
          <p:nvPr/>
        </p:nvSpPr>
        <p:spPr>
          <a:xfrm>
            <a:off x="3555036" y="-1"/>
            <a:ext cx="8636964" cy="3891835"/>
          </a:xfrm>
          <a:prstGeom prst="rect">
            <a:avLst/>
          </a:prstGeom>
        </p:spPr>
        <p:txBody>
          <a:bodyPr wrap="square">
            <a:spAutoFit/>
          </a:bodyPr>
          <a:lstStyle/>
          <a:p>
            <a:pPr>
              <a:lnSpc>
                <a:spcPct val="107000"/>
              </a:lnSpc>
            </a:pPr>
            <a:r>
              <a:rPr lang="en-IN" sz="3600" dirty="0">
                <a:latin typeface="Calibri" panose="020F0502020204030204" pitchFamily="34" charset="0"/>
                <a:ea typeface="Calibri" panose="020F0502020204030204" pitchFamily="34" charset="0"/>
                <a:cs typeface="Times New Roman" panose="02020603050405020304" pitchFamily="18" charset="0"/>
              </a:rPr>
              <a:t>Results &amp; Recommendations</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sz="2800" dirty="0">
                <a:latin typeface="Calibri" panose="020F0502020204030204" pitchFamily="34" charset="0"/>
                <a:ea typeface="Calibri" panose="020F0502020204030204" pitchFamily="34" charset="0"/>
                <a:cs typeface="Times New Roman" panose="02020603050405020304" pitchFamily="18" charset="0"/>
              </a:rPr>
              <a:t>The result shows us a certain order up to which an entrepreneur can decide where to set up an Indian restaurant. </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sz="2800" dirty="0">
                <a:latin typeface="Calibri" panose="020F0502020204030204" pitchFamily="34" charset="0"/>
                <a:ea typeface="Calibri" panose="020F0502020204030204" pitchFamily="34" charset="0"/>
                <a:cs typeface="Times New Roman" panose="02020603050405020304" pitchFamily="18" charset="0"/>
              </a:rPr>
              <a:t>First cluster 0, then cluster 3, 4, then cluster 1 and finally cluster 2, where all Indian restaurants are present.</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sz="2800" dirty="0">
                <a:latin typeface="Calibri" panose="020F0502020204030204" pitchFamily="34" charset="0"/>
                <a:ea typeface="Calibri" panose="020F0502020204030204" pitchFamily="34" charset="0"/>
                <a:cs typeface="Times New Roman" panose="02020603050405020304" pitchFamily="18" charset="0"/>
              </a:rPr>
              <a:t>It is best to set up the restaurants as said in the order above to face less business challenges.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486365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AA61E3-C1A9-458B-9ED2-AA3096D8C3AE}"/>
              </a:ext>
            </a:extLst>
          </p:cNvPr>
          <p:cNvPicPr>
            <a:picLocks noChangeAspect="1"/>
          </p:cNvPicPr>
          <p:nvPr/>
        </p:nvPicPr>
        <p:blipFill>
          <a:blip r:embed="rId2"/>
          <a:stretch>
            <a:fillRect/>
          </a:stretch>
        </p:blipFill>
        <p:spPr>
          <a:xfrm>
            <a:off x="2163101" y="3393247"/>
            <a:ext cx="9447544" cy="2825540"/>
          </a:xfrm>
          <a:prstGeom prst="rect">
            <a:avLst/>
          </a:prstGeom>
        </p:spPr>
      </p:pic>
    </p:spTree>
    <p:extLst>
      <p:ext uri="{BB962C8B-B14F-4D97-AF65-F5344CB8AC3E}">
        <p14:creationId xmlns:p14="http://schemas.microsoft.com/office/powerpoint/2010/main" val="2790467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37BD11-709A-4D90-A992-2D612C9CF8D5}"/>
              </a:ext>
            </a:extLst>
          </p:cNvPr>
          <p:cNvSpPr/>
          <p:nvPr/>
        </p:nvSpPr>
        <p:spPr>
          <a:xfrm>
            <a:off x="400140" y="185958"/>
            <a:ext cx="11638737" cy="3264292"/>
          </a:xfrm>
          <a:prstGeom prst="rect">
            <a:avLst/>
          </a:prstGeom>
        </p:spPr>
        <p:txBody>
          <a:bodyPr wrap="square">
            <a:spAutoFit/>
          </a:bodyPr>
          <a:lstStyle/>
          <a:p>
            <a:pPr>
              <a:lnSpc>
                <a:spcPct val="107000"/>
              </a:lnSpc>
              <a:spcAft>
                <a:spcPts val="800"/>
              </a:spcAft>
            </a:pPr>
            <a:r>
              <a:rPr lang="en-IN" sz="4400" dirty="0">
                <a:effectLst/>
                <a:latin typeface="Calibri" panose="020F0502020204030204" pitchFamily="34" charset="0"/>
                <a:ea typeface="Calibri" panose="020F0502020204030204" pitchFamily="34" charset="0"/>
                <a:cs typeface="Times New Roman" panose="02020603050405020304" pitchFamily="18" charset="0"/>
              </a:rPr>
              <a:t>Introduction</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sz="3600" dirty="0">
                <a:latin typeface="Calibri" panose="020F0502020204030204" pitchFamily="34" charset="0"/>
                <a:ea typeface="Calibri" panose="020F0502020204030204" pitchFamily="34" charset="0"/>
                <a:cs typeface="Times New Roman" panose="02020603050405020304" pitchFamily="18" charset="0"/>
              </a:rPr>
              <a:t>Knowing the lack of Indian Foods and Cuisine in the now known Toronto region, I would like to propose a project to help resolve this issue and help Indian Cuisine grow. This can be done by opening new Indian restaurants in the area.</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16060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B6A0A6-95F5-464F-B9D6-1A5613F48138}"/>
              </a:ext>
            </a:extLst>
          </p:cNvPr>
          <p:cNvSpPr/>
          <p:nvPr/>
        </p:nvSpPr>
        <p:spPr>
          <a:xfrm>
            <a:off x="2480292" y="233419"/>
            <a:ext cx="9711708" cy="4359783"/>
          </a:xfrm>
          <a:prstGeom prst="rect">
            <a:avLst/>
          </a:prstGeom>
        </p:spPr>
        <p:txBody>
          <a:bodyPr wrap="square">
            <a:spAutoFit/>
          </a:bodyPr>
          <a:lstStyle/>
          <a:p>
            <a:pPr>
              <a:lnSpc>
                <a:spcPct val="107000"/>
              </a:lnSpc>
              <a:spcAft>
                <a:spcPts val="800"/>
              </a:spcAft>
            </a:pPr>
            <a:r>
              <a:rPr lang="en-IN" sz="4400" dirty="0">
                <a:latin typeface="Calibri" panose="020F0502020204030204" pitchFamily="34" charset="0"/>
                <a:ea typeface="Calibri" panose="020F0502020204030204" pitchFamily="34" charset="0"/>
                <a:cs typeface="Times New Roman" panose="02020603050405020304" pitchFamily="18" charset="0"/>
              </a:rPr>
              <a:t>Business Problem</a:t>
            </a:r>
            <a:endParaRPr lang="en-IN" sz="2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sz="3600" dirty="0">
                <a:latin typeface="Calibri" panose="020F0502020204030204" pitchFamily="34" charset="0"/>
                <a:ea typeface="Calibri" panose="020F0502020204030204" pitchFamily="34" charset="0"/>
                <a:cs typeface="Times New Roman" panose="02020603050405020304" pitchFamily="18" charset="0"/>
              </a:rPr>
              <a:t>Now arises a business problem which can or cannot be tackled with data science. But what is that problem?</a:t>
            </a:r>
            <a:endParaRPr lang="en-IN" sz="2000" dirty="0">
              <a:latin typeface="Calibri" panose="020F0502020204030204" pitchFamily="34" charset="0"/>
              <a:ea typeface="Calibri" panose="020F0502020204030204" pitchFamily="34" charset="0"/>
              <a:cs typeface="Times New Roman" panose="02020603050405020304" pitchFamily="18" charset="0"/>
            </a:endParaRPr>
          </a:p>
          <a:p>
            <a:r>
              <a:rPr lang="en-IN" sz="3600" dirty="0">
                <a:latin typeface="Calibri" panose="020F0502020204030204" pitchFamily="34" charset="0"/>
                <a:ea typeface="Calibri" panose="020F0502020204030204" pitchFamily="34" charset="0"/>
                <a:cs typeface="Times New Roman" panose="02020603050405020304" pitchFamily="18" charset="0"/>
              </a:rPr>
              <a:t>The problem is what location in Toronto region to choose that can be best for the restaurant to be opened. </a:t>
            </a:r>
            <a:endParaRPr lang="en-IN" sz="3600" dirty="0"/>
          </a:p>
        </p:txBody>
      </p:sp>
    </p:spTree>
    <p:extLst>
      <p:ext uri="{BB962C8B-B14F-4D97-AF65-F5344CB8AC3E}">
        <p14:creationId xmlns:p14="http://schemas.microsoft.com/office/powerpoint/2010/main" val="4004170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544A38-5B70-4D83-A73E-917187AA55F5}"/>
              </a:ext>
            </a:extLst>
          </p:cNvPr>
          <p:cNvSpPr/>
          <p:nvPr/>
        </p:nvSpPr>
        <p:spPr>
          <a:xfrm>
            <a:off x="3193729" y="716118"/>
            <a:ext cx="8670188" cy="4154984"/>
          </a:xfrm>
          <a:prstGeom prst="rect">
            <a:avLst/>
          </a:prstGeom>
        </p:spPr>
        <p:txBody>
          <a:bodyPr wrap="square">
            <a:spAutoFit/>
          </a:bodyPr>
          <a:lstStyle/>
          <a:p>
            <a:r>
              <a:rPr lang="en-IN" sz="4400" dirty="0">
                <a:latin typeface="Calibri" panose="020F0502020204030204" pitchFamily="34" charset="0"/>
                <a:ea typeface="Calibri" panose="020F0502020204030204" pitchFamily="34" charset="0"/>
                <a:cs typeface="Times New Roman" panose="02020603050405020304" pitchFamily="18" charset="0"/>
              </a:rPr>
              <a:t>We can give a small help to the entrepreneur by using data science tools such as machine learning’s famous clustering algorithm. The where part of the restaurant is the question to be answered.</a:t>
            </a:r>
            <a:endParaRPr lang="en-IN" sz="4400" dirty="0"/>
          </a:p>
        </p:txBody>
      </p:sp>
    </p:spTree>
    <p:extLst>
      <p:ext uri="{BB962C8B-B14F-4D97-AF65-F5344CB8AC3E}">
        <p14:creationId xmlns:p14="http://schemas.microsoft.com/office/powerpoint/2010/main" val="1068638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748344-DCF7-44BE-8494-9C594A530194}"/>
              </a:ext>
            </a:extLst>
          </p:cNvPr>
          <p:cNvSpPr/>
          <p:nvPr/>
        </p:nvSpPr>
        <p:spPr>
          <a:xfrm>
            <a:off x="2886085" y="1074509"/>
            <a:ext cx="9261092" cy="5262979"/>
          </a:xfrm>
          <a:prstGeom prst="rect">
            <a:avLst/>
          </a:prstGeom>
        </p:spPr>
        <p:txBody>
          <a:bodyPr wrap="square">
            <a:spAutoFit/>
          </a:bodyPr>
          <a:lstStyle/>
          <a:p>
            <a:r>
              <a:rPr lang="en-IN" sz="4800" dirty="0">
                <a:latin typeface="Calibri" panose="020F0502020204030204" pitchFamily="34" charset="0"/>
                <a:ea typeface="Calibri" panose="020F0502020204030204" pitchFamily="34" charset="0"/>
                <a:cs typeface="Times New Roman" panose="02020603050405020304" pitchFamily="18" charset="0"/>
              </a:rPr>
              <a:t>Data</a:t>
            </a:r>
          </a:p>
          <a:p>
            <a:r>
              <a:rPr lang="en-IN" sz="3600" dirty="0"/>
              <a:t>To solve the problem, we will need the following data:</a:t>
            </a:r>
          </a:p>
          <a:p>
            <a:pPr marL="571500" lvl="0" indent="-571500">
              <a:buFont typeface="Arial" panose="020B0604020202020204" pitchFamily="34" charset="0"/>
              <a:buChar char="•"/>
            </a:pPr>
            <a:r>
              <a:rPr lang="en-IN" sz="3600" dirty="0"/>
              <a:t>List of neighbourhoods in and around Toronto</a:t>
            </a:r>
          </a:p>
          <a:p>
            <a:pPr marL="571500" lvl="0" indent="-571500">
              <a:buFont typeface="Arial" panose="020B0604020202020204" pitchFamily="34" charset="0"/>
              <a:buChar char="•"/>
            </a:pPr>
            <a:r>
              <a:rPr lang="en-IN" sz="3600" dirty="0"/>
              <a:t>Latitude and Longitude of these Neighbourhoods</a:t>
            </a:r>
          </a:p>
          <a:p>
            <a:pPr marL="571500" lvl="0" indent="-571500">
              <a:buFont typeface="Arial" panose="020B0604020202020204" pitchFamily="34" charset="0"/>
              <a:buChar char="•"/>
            </a:pPr>
            <a:r>
              <a:rPr lang="en-IN" sz="3600" dirty="0"/>
              <a:t>Surrounding data regarding location that favours the setting up of an Indian Restaurant.</a:t>
            </a:r>
          </a:p>
        </p:txBody>
      </p:sp>
    </p:spTree>
    <p:extLst>
      <p:ext uri="{BB962C8B-B14F-4D97-AF65-F5344CB8AC3E}">
        <p14:creationId xmlns:p14="http://schemas.microsoft.com/office/powerpoint/2010/main" val="2196665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6B9152C-D740-48FE-9D7A-14C3F7C339E9}"/>
              </a:ext>
            </a:extLst>
          </p:cNvPr>
          <p:cNvSpPr/>
          <p:nvPr/>
        </p:nvSpPr>
        <p:spPr>
          <a:xfrm>
            <a:off x="3620040" y="339500"/>
            <a:ext cx="7495769" cy="3125792"/>
          </a:xfrm>
          <a:prstGeom prst="rect">
            <a:avLst/>
          </a:prstGeom>
        </p:spPr>
        <p:txBody>
          <a:bodyPr wrap="square">
            <a:spAutoFit/>
          </a:bodyPr>
          <a:lstStyle/>
          <a:p>
            <a:pPr>
              <a:lnSpc>
                <a:spcPct val="107000"/>
              </a:lnSpc>
              <a:spcAft>
                <a:spcPts val="0"/>
              </a:spcAft>
            </a:pPr>
            <a:r>
              <a:rPr lang="en-IN" sz="6600" dirty="0">
                <a:latin typeface="Calibri" panose="020F0502020204030204" pitchFamily="34" charset="0"/>
                <a:ea typeface="Calibri" panose="020F0502020204030204" pitchFamily="34" charset="0"/>
                <a:cs typeface="Times New Roman" panose="02020603050405020304" pitchFamily="18" charset="0"/>
              </a:rPr>
              <a:t>Extraction:</a:t>
            </a:r>
            <a:endParaRPr lang="en-IN" sz="4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mj-lt"/>
              <a:buAutoNum type="arabicPeriod"/>
            </a:pPr>
            <a:r>
              <a:rPr lang="en-IN" sz="4000" dirty="0">
                <a:latin typeface="Calibri" panose="020F0502020204030204" pitchFamily="34" charset="0"/>
                <a:ea typeface="Calibri" panose="020F0502020204030204" pitchFamily="34" charset="0"/>
                <a:cs typeface="Times New Roman" panose="02020603050405020304" pitchFamily="18" charset="0"/>
              </a:rPr>
              <a:t>Wikipedia</a:t>
            </a:r>
            <a:endParaRPr lang="en-IN"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mj-lt"/>
              <a:buAutoNum type="arabicPeriod"/>
            </a:pPr>
            <a:r>
              <a:rPr lang="en-IN" sz="4000" dirty="0" err="1">
                <a:latin typeface="Calibri" panose="020F0502020204030204" pitchFamily="34" charset="0"/>
                <a:ea typeface="Calibri" panose="020F0502020204030204" pitchFamily="34" charset="0"/>
                <a:cs typeface="Times New Roman" panose="02020603050405020304" pitchFamily="18" charset="0"/>
              </a:rPr>
              <a:t>PyPostalcode</a:t>
            </a:r>
            <a:endParaRPr lang="en-IN"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mj-lt"/>
              <a:buAutoNum type="arabicPeriod"/>
            </a:pPr>
            <a:r>
              <a:rPr lang="en-IN" sz="4000" dirty="0">
                <a:latin typeface="Calibri" panose="020F0502020204030204" pitchFamily="34" charset="0"/>
                <a:ea typeface="Calibri" panose="020F0502020204030204" pitchFamily="34" charset="0"/>
                <a:cs typeface="Times New Roman" panose="02020603050405020304" pitchFamily="18" charset="0"/>
              </a:rPr>
              <a:t>Foursquare API</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2" descr="Wikipedia - Wikipedia">
            <a:extLst>
              <a:ext uri="{FF2B5EF4-FFF2-40B4-BE49-F238E27FC236}">
                <a16:creationId xmlns:a16="http://schemas.microsoft.com/office/drawing/2014/main" id="{FCB44138-845E-4958-9F0D-218F0F7A1F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9111" y="1166068"/>
            <a:ext cx="2238375" cy="20383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oursquare And 9 Years Ago: The App Is Not Dead -">
            <a:extLst>
              <a:ext uri="{FF2B5EF4-FFF2-40B4-BE49-F238E27FC236}">
                <a16:creationId xmlns:a16="http://schemas.microsoft.com/office/drawing/2014/main" id="{7FBEEFEA-402D-4084-8873-441599A7DD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60051" y="4030986"/>
            <a:ext cx="3598373" cy="185072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ndia Postal Codes">
            <a:extLst>
              <a:ext uri="{FF2B5EF4-FFF2-40B4-BE49-F238E27FC236}">
                <a16:creationId xmlns:a16="http://schemas.microsoft.com/office/drawing/2014/main" id="{18934455-97B5-4F3A-8705-F120F41DF9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20040" y="3679999"/>
            <a:ext cx="1790700" cy="2552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3195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2E35D8-81AF-4264-B1CE-C1CBE4FBACB9}"/>
              </a:ext>
            </a:extLst>
          </p:cNvPr>
          <p:cNvSpPr/>
          <p:nvPr/>
        </p:nvSpPr>
        <p:spPr>
          <a:xfrm>
            <a:off x="3494365" y="357860"/>
            <a:ext cx="8483841" cy="3754489"/>
          </a:xfrm>
          <a:prstGeom prst="rect">
            <a:avLst/>
          </a:prstGeom>
        </p:spPr>
        <p:txBody>
          <a:bodyPr wrap="square">
            <a:spAutoFit/>
          </a:bodyPr>
          <a:lstStyle/>
          <a:p>
            <a:pPr>
              <a:lnSpc>
                <a:spcPct val="107000"/>
              </a:lnSpc>
              <a:spcAft>
                <a:spcPts val="0"/>
              </a:spcAft>
            </a:pPr>
            <a:r>
              <a:rPr lang="en-IN" sz="4400" dirty="0">
                <a:latin typeface="Calibri" panose="020F0502020204030204" pitchFamily="34" charset="0"/>
                <a:ea typeface="Calibri" panose="020F0502020204030204" pitchFamily="34" charset="0"/>
                <a:cs typeface="Times New Roman" panose="02020603050405020304" pitchFamily="18" charset="0"/>
              </a:rPr>
              <a:t>Methodology</a:t>
            </a:r>
            <a:endParaRPr lang="en-IN" sz="2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sz="3600" dirty="0">
                <a:latin typeface="Calibri" panose="020F0502020204030204" pitchFamily="34" charset="0"/>
                <a:ea typeface="Calibri" panose="020F0502020204030204" pitchFamily="34" charset="0"/>
                <a:cs typeface="Times New Roman" panose="02020603050405020304" pitchFamily="18" charset="0"/>
              </a:rPr>
              <a:t>First, we need to get a list of neighbourhoods in Toronto, Canada. This is possible if we extract the data from https://en.wikipidea.org/wiki/List _</a:t>
            </a:r>
            <a:r>
              <a:rPr lang="en-IN" sz="3600" dirty="0" err="1">
                <a:latin typeface="Calibri" panose="020F0502020204030204" pitchFamily="34" charset="0"/>
                <a:ea typeface="Calibri" panose="020F0502020204030204" pitchFamily="34" charset="0"/>
                <a:cs typeface="Times New Roman" panose="02020603050405020304" pitchFamily="18" charset="0"/>
              </a:rPr>
              <a:t>of_postal_codes_of_Canada:_M</a:t>
            </a:r>
            <a:endParaRPr lang="en-IN"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91793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062CD73-CEAD-4D48-99D5-9424FACC1744}"/>
              </a:ext>
            </a:extLst>
          </p:cNvPr>
          <p:cNvPicPr>
            <a:picLocks noChangeAspect="1"/>
          </p:cNvPicPr>
          <p:nvPr/>
        </p:nvPicPr>
        <p:blipFill>
          <a:blip r:embed="rId2"/>
          <a:stretch>
            <a:fillRect/>
          </a:stretch>
        </p:blipFill>
        <p:spPr>
          <a:xfrm>
            <a:off x="0" y="1135708"/>
            <a:ext cx="9187336" cy="3371287"/>
          </a:xfrm>
          <a:prstGeom prst="rect">
            <a:avLst/>
          </a:prstGeom>
        </p:spPr>
      </p:pic>
    </p:spTree>
    <p:extLst>
      <p:ext uri="{BB962C8B-B14F-4D97-AF65-F5344CB8AC3E}">
        <p14:creationId xmlns:p14="http://schemas.microsoft.com/office/powerpoint/2010/main" val="3466166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A4D454D-2144-4C35-AD3B-83D6FB0CBE75}"/>
              </a:ext>
            </a:extLst>
          </p:cNvPr>
          <p:cNvSpPr/>
          <p:nvPr/>
        </p:nvSpPr>
        <p:spPr>
          <a:xfrm>
            <a:off x="3420693" y="1019001"/>
            <a:ext cx="8483841" cy="4284506"/>
          </a:xfrm>
          <a:prstGeom prst="rect">
            <a:avLst/>
          </a:prstGeom>
        </p:spPr>
        <p:txBody>
          <a:bodyPr wrap="square">
            <a:spAutoFit/>
          </a:bodyPr>
          <a:lstStyle/>
          <a:p>
            <a:pPr>
              <a:lnSpc>
                <a:spcPct val="107000"/>
              </a:lnSpc>
              <a:spcAft>
                <a:spcPts val="0"/>
              </a:spcAft>
            </a:pPr>
            <a:r>
              <a:rPr lang="en-IN" sz="3200" dirty="0">
                <a:latin typeface="Calibri" panose="020F0502020204030204" pitchFamily="34" charset="0"/>
                <a:ea typeface="Calibri" panose="020F0502020204030204" pitchFamily="34" charset="0"/>
                <a:cs typeface="Times New Roman" panose="02020603050405020304" pitchFamily="18" charset="0"/>
              </a:rPr>
              <a:t>Using </a:t>
            </a:r>
            <a:r>
              <a:rPr lang="en-IN" sz="3200" dirty="0" err="1">
                <a:latin typeface="Calibri" panose="020F0502020204030204" pitchFamily="34" charset="0"/>
                <a:ea typeface="Calibri" panose="020F0502020204030204" pitchFamily="34" charset="0"/>
                <a:cs typeface="Times New Roman" panose="02020603050405020304" pitchFamily="18" charset="0"/>
              </a:rPr>
              <a:t>pypostal</a:t>
            </a:r>
            <a:r>
              <a:rPr lang="en-IN" sz="3200" dirty="0">
                <a:latin typeface="Calibri" panose="020F0502020204030204" pitchFamily="34" charset="0"/>
                <a:ea typeface="Calibri" panose="020F0502020204030204" pitchFamily="34" charset="0"/>
                <a:cs typeface="Times New Roman" panose="02020603050405020304" pitchFamily="18" charset="0"/>
              </a:rPr>
              <a:t> code and the Wikipedia packages we can accomplish the task of creating a data frame of postal codes of the entirety of Toronto region. Also, the csv file provided by the IBM team or Coursera didn’t have all the postal codes required to be present. Next, using folium we can visualize maps and verify whether these coordinates are true or not. </a:t>
            </a:r>
          </a:p>
        </p:txBody>
      </p:sp>
    </p:spTree>
    <p:extLst>
      <p:ext uri="{BB962C8B-B14F-4D97-AF65-F5344CB8AC3E}">
        <p14:creationId xmlns:p14="http://schemas.microsoft.com/office/powerpoint/2010/main" val="1813436177"/>
      </p:ext>
    </p:extLst>
  </p:cSld>
  <p:clrMapOvr>
    <a:masterClrMapping/>
  </p:clrMapOvr>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docProps/app.xml><?xml version="1.0" encoding="utf-8"?>
<Properties xmlns="http://schemas.openxmlformats.org/officeDocument/2006/extended-properties" xmlns:vt="http://schemas.openxmlformats.org/officeDocument/2006/docPropsVTypes">
  <Template>TM10001104[[fn=Feathered]]</Template>
  <TotalTime>35</TotalTime>
  <Words>494</Words>
  <Application>Microsoft Office PowerPoint</Application>
  <PresentationFormat>Widescreen</PresentationFormat>
  <Paragraphs>26</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Schoolbook</vt:lpstr>
      <vt:lpstr>Corbel</vt:lpstr>
      <vt:lpstr>Feathered</vt:lpstr>
      <vt:lpstr>Lack of Indian Restaurants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Lack of Indian Restaurants</dc:title>
  <dc:creator>Abijith Pradeep</dc:creator>
  <cp:lastModifiedBy>Abijith Pradeep</cp:lastModifiedBy>
  <cp:revision>4</cp:revision>
  <dcterms:created xsi:type="dcterms:W3CDTF">2020-04-20T16:16:37Z</dcterms:created>
  <dcterms:modified xsi:type="dcterms:W3CDTF">2020-04-20T16:52:11Z</dcterms:modified>
</cp:coreProperties>
</file>

<file path=docProps/thumbnail.jpeg>
</file>